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76" r:id="rId3"/>
    <p:sldId id="265" r:id="rId4"/>
    <p:sldId id="266" r:id="rId5"/>
    <p:sldId id="267" r:id="rId6"/>
    <p:sldId id="277" r:id="rId7"/>
    <p:sldId id="258" r:id="rId8"/>
    <p:sldId id="259" r:id="rId9"/>
    <p:sldId id="278" r:id="rId10"/>
    <p:sldId id="279" r:id="rId11"/>
    <p:sldId id="257" r:id="rId12"/>
    <p:sldId id="264" r:id="rId13"/>
    <p:sldId id="260" r:id="rId14"/>
    <p:sldId id="263" r:id="rId15"/>
    <p:sldId id="262" r:id="rId16"/>
    <p:sldId id="280" r:id="rId17"/>
    <p:sldId id="281" r:id="rId18"/>
    <p:sldId id="282" r:id="rId19"/>
    <p:sldId id="26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82"/>
  </p:normalViewPr>
  <p:slideViewPr>
    <p:cSldViewPr snapToGrid="0">
      <p:cViewPr varScale="1">
        <p:scale>
          <a:sx n="67" d="100"/>
          <a:sy n="67" d="100"/>
        </p:scale>
        <p:origin x="9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46206E-EBAF-43F6-8631-BBE74DD5B5B9}" type="datetimeFigureOut">
              <a:rPr lang="en-US" smtClean="0"/>
              <a:t>8/12/2024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57AF12-F99A-4230-AF71-AFE134746771}" type="slidenum">
              <a:rPr lang="en-US" smtClean="0"/>
              <a:t>‹#›</a:t>
            </a:fld>
            <a:endParaRPr lang="en-US"/>
          </a:p>
        </p:txBody>
      </p:sp>
    </p:spTree>
    <p:extLst>
      <p:ext uri="{BB962C8B-B14F-4D97-AF65-F5344CB8AC3E}">
        <p14:creationId xmlns:p14="http://schemas.microsoft.com/office/powerpoint/2010/main" val="2845059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1233045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EF741-7FF2-F26B-CD63-1D3F0B8B9E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F275B8-9813-4141-AC8D-9EA2AB4E29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DD2430-58FD-2D83-4D7E-E06843CB3A92}"/>
              </a:ext>
            </a:extLst>
          </p:cNvPr>
          <p:cNvSpPr>
            <a:spLocks noGrp="1"/>
          </p:cNvSpPr>
          <p:nvPr>
            <p:ph type="dt" sz="half" idx="10"/>
          </p:nvPr>
        </p:nvSpPr>
        <p:spPr/>
        <p:txBody>
          <a:bodyPr/>
          <a:lstStyle/>
          <a:p>
            <a:fld id="{56CA2B22-40C3-304A-B739-8A8CEB98563C}" type="datetimeFigureOut">
              <a:rPr lang="en-US" smtClean="0"/>
              <a:t>8/12/2024</a:t>
            </a:fld>
            <a:endParaRPr lang="en-US"/>
          </a:p>
        </p:txBody>
      </p:sp>
      <p:sp>
        <p:nvSpPr>
          <p:cNvPr id="5" name="Footer Placeholder 4">
            <a:extLst>
              <a:ext uri="{FF2B5EF4-FFF2-40B4-BE49-F238E27FC236}">
                <a16:creationId xmlns:a16="http://schemas.microsoft.com/office/drawing/2014/main" id="{B10BA71E-7710-D57D-C8D1-25DD288745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973DC1-66AD-8ABF-7381-7BB2D6B13CD4}"/>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443267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A818C-8D03-A48B-296F-5441712DCC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1AE440-38E1-FB25-5219-1CE3F23645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93EF4A-FA93-1A7C-FD6E-9388843C281A}"/>
              </a:ext>
            </a:extLst>
          </p:cNvPr>
          <p:cNvSpPr>
            <a:spLocks noGrp="1"/>
          </p:cNvSpPr>
          <p:nvPr>
            <p:ph type="dt" sz="half" idx="10"/>
          </p:nvPr>
        </p:nvSpPr>
        <p:spPr/>
        <p:txBody>
          <a:bodyPr/>
          <a:lstStyle/>
          <a:p>
            <a:fld id="{56CA2B22-40C3-304A-B739-8A8CEB98563C}" type="datetimeFigureOut">
              <a:rPr lang="en-US" smtClean="0"/>
              <a:t>8/12/2024</a:t>
            </a:fld>
            <a:endParaRPr lang="en-US"/>
          </a:p>
        </p:txBody>
      </p:sp>
      <p:sp>
        <p:nvSpPr>
          <p:cNvPr id="5" name="Footer Placeholder 4">
            <a:extLst>
              <a:ext uri="{FF2B5EF4-FFF2-40B4-BE49-F238E27FC236}">
                <a16:creationId xmlns:a16="http://schemas.microsoft.com/office/drawing/2014/main" id="{D22DDFD9-057A-75FF-38C2-00372590BA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8BA10-EE03-FF88-32B4-F5A7A515AA47}"/>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1080106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B37BBC-B1AD-836A-0D62-F3837ABAC3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2C8A3E-37BB-0AAA-6EA0-594B014E20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0908D7-1164-500B-8D8E-843DDC8C05AD}"/>
              </a:ext>
            </a:extLst>
          </p:cNvPr>
          <p:cNvSpPr>
            <a:spLocks noGrp="1"/>
          </p:cNvSpPr>
          <p:nvPr>
            <p:ph type="dt" sz="half" idx="10"/>
          </p:nvPr>
        </p:nvSpPr>
        <p:spPr/>
        <p:txBody>
          <a:bodyPr/>
          <a:lstStyle/>
          <a:p>
            <a:fld id="{56CA2B22-40C3-304A-B739-8A8CEB98563C}" type="datetimeFigureOut">
              <a:rPr lang="en-US" smtClean="0"/>
              <a:t>8/12/2024</a:t>
            </a:fld>
            <a:endParaRPr lang="en-US"/>
          </a:p>
        </p:txBody>
      </p:sp>
      <p:sp>
        <p:nvSpPr>
          <p:cNvPr id="5" name="Footer Placeholder 4">
            <a:extLst>
              <a:ext uri="{FF2B5EF4-FFF2-40B4-BE49-F238E27FC236}">
                <a16:creationId xmlns:a16="http://schemas.microsoft.com/office/drawing/2014/main" id="{B9F552BB-C9FF-CDE7-6754-45867CE17F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7FF694-53EA-5464-2FF2-06ECF8F3DF3A}"/>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2297642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731549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A005C-619E-665F-2EA3-AD5507F596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A4B775-7D28-4FA5-7301-B5E90FA26A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781A7C-BD80-0534-4676-A7A3DA4FE35B}"/>
              </a:ext>
            </a:extLst>
          </p:cNvPr>
          <p:cNvSpPr>
            <a:spLocks noGrp="1"/>
          </p:cNvSpPr>
          <p:nvPr>
            <p:ph type="dt" sz="half" idx="10"/>
          </p:nvPr>
        </p:nvSpPr>
        <p:spPr/>
        <p:txBody>
          <a:bodyPr/>
          <a:lstStyle/>
          <a:p>
            <a:fld id="{56CA2B22-40C3-304A-B739-8A8CEB98563C}" type="datetimeFigureOut">
              <a:rPr lang="en-US" smtClean="0"/>
              <a:t>8/12/2024</a:t>
            </a:fld>
            <a:endParaRPr lang="en-US"/>
          </a:p>
        </p:txBody>
      </p:sp>
      <p:sp>
        <p:nvSpPr>
          <p:cNvPr id="5" name="Footer Placeholder 4">
            <a:extLst>
              <a:ext uri="{FF2B5EF4-FFF2-40B4-BE49-F238E27FC236}">
                <a16:creationId xmlns:a16="http://schemas.microsoft.com/office/drawing/2014/main" id="{26D17E1E-6781-8278-66F0-6DA092ACE0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2CB48-07A2-E205-E926-85BB881EF1FF}"/>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1055208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9C28F-A3A6-F73D-FB85-6DE12ACEE0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DC9DEE-2FCF-B943-C13C-0D4C54D04FD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20BE3B-41B3-8680-3BC6-31C5D7130C7E}"/>
              </a:ext>
            </a:extLst>
          </p:cNvPr>
          <p:cNvSpPr>
            <a:spLocks noGrp="1"/>
          </p:cNvSpPr>
          <p:nvPr>
            <p:ph type="dt" sz="half" idx="10"/>
          </p:nvPr>
        </p:nvSpPr>
        <p:spPr/>
        <p:txBody>
          <a:bodyPr/>
          <a:lstStyle/>
          <a:p>
            <a:fld id="{56CA2B22-40C3-304A-B739-8A8CEB98563C}" type="datetimeFigureOut">
              <a:rPr lang="en-US" smtClean="0"/>
              <a:t>8/12/2024</a:t>
            </a:fld>
            <a:endParaRPr lang="en-US"/>
          </a:p>
        </p:txBody>
      </p:sp>
      <p:sp>
        <p:nvSpPr>
          <p:cNvPr id="5" name="Footer Placeholder 4">
            <a:extLst>
              <a:ext uri="{FF2B5EF4-FFF2-40B4-BE49-F238E27FC236}">
                <a16:creationId xmlns:a16="http://schemas.microsoft.com/office/drawing/2014/main" id="{B624DE72-7D5C-1180-8F7D-AE6DAC30E0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69DB6F-609E-0284-F963-2E50A7AD5581}"/>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647221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DEF3F-653E-0108-FB54-D5799120B2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91110A-AAAD-564E-9F70-9513B6A88A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883816-9974-E53C-D2E5-06ABE2BEE6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A7F534-E025-E7AD-3787-2FA63A788CA1}"/>
              </a:ext>
            </a:extLst>
          </p:cNvPr>
          <p:cNvSpPr>
            <a:spLocks noGrp="1"/>
          </p:cNvSpPr>
          <p:nvPr>
            <p:ph type="dt" sz="half" idx="10"/>
          </p:nvPr>
        </p:nvSpPr>
        <p:spPr/>
        <p:txBody>
          <a:bodyPr/>
          <a:lstStyle/>
          <a:p>
            <a:fld id="{56CA2B22-40C3-304A-B739-8A8CEB98563C}" type="datetimeFigureOut">
              <a:rPr lang="en-US" smtClean="0"/>
              <a:t>8/12/2024</a:t>
            </a:fld>
            <a:endParaRPr lang="en-US"/>
          </a:p>
        </p:txBody>
      </p:sp>
      <p:sp>
        <p:nvSpPr>
          <p:cNvPr id="6" name="Footer Placeholder 5">
            <a:extLst>
              <a:ext uri="{FF2B5EF4-FFF2-40B4-BE49-F238E27FC236}">
                <a16:creationId xmlns:a16="http://schemas.microsoft.com/office/drawing/2014/main" id="{D6745821-C8F5-F707-BDDE-5EE9CC1ABB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EFE86F-AC43-A74D-530D-F55F5094E1B5}"/>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64757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3A077-2CB2-9378-D449-C98F354D7F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10840C-3D5E-11F4-B3D8-A353E3152E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569120-5D68-A14E-7526-A1F317A0F7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E16E89-075E-16D4-99C0-EA2CFD5A01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975738-A00E-9348-9353-9769096B3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DF430A-2387-10FA-64B1-A13B69775441}"/>
              </a:ext>
            </a:extLst>
          </p:cNvPr>
          <p:cNvSpPr>
            <a:spLocks noGrp="1"/>
          </p:cNvSpPr>
          <p:nvPr>
            <p:ph type="dt" sz="half" idx="10"/>
          </p:nvPr>
        </p:nvSpPr>
        <p:spPr/>
        <p:txBody>
          <a:bodyPr/>
          <a:lstStyle/>
          <a:p>
            <a:fld id="{56CA2B22-40C3-304A-B739-8A8CEB98563C}" type="datetimeFigureOut">
              <a:rPr lang="en-US" smtClean="0"/>
              <a:t>8/12/2024</a:t>
            </a:fld>
            <a:endParaRPr lang="en-US"/>
          </a:p>
        </p:txBody>
      </p:sp>
      <p:sp>
        <p:nvSpPr>
          <p:cNvPr id="8" name="Footer Placeholder 7">
            <a:extLst>
              <a:ext uri="{FF2B5EF4-FFF2-40B4-BE49-F238E27FC236}">
                <a16:creationId xmlns:a16="http://schemas.microsoft.com/office/drawing/2014/main" id="{7F3DC38E-50CE-DD29-515B-35EE316F81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C8A51B-D8B8-B409-ABDB-D3239733FDFD}"/>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3615775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6DF76-1FDC-B1CF-A391-5CD099C1B6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BD64B4-139C-4813-37D4-16E2FEC6E213}"/>
              </a:ext>
            </a:extLst>
          </p:cNvPr>
          <p:cNvSpPr>
            <a:spLocks noGrp="1"/>
          </p:cNvSpPr>
          <p:nvPr>
            <p:ph type="dt" sz="half" idx="10"/>
          </p:nvPr>
        </p:nvSpPr>
        <p:spPr/>
        <p:txBody>
          <a:bodyPr/>
          <a:lstStyle/>
          <a:p>
            <a:fld id="{56CA2B22-40C3-304A-B739-8A8CEB98563C}" type="datetimeFigureOut">
              <a:rPr lang="en-US" smtClean="0"/>
              <a:t>8/12/2024</a:t>
            </a:fld>
            <a:endParaRPr lang="en-US"/>
          </a:p>
        </p:txBody>
      </p:sp>
      <p:sp>
        <p:nvSpPr>
          <p:cNvPr id="4" name="Footer Placeholder 3">
            <a:extLst>
              <a:ext uri="{FF2B5EF4-FFF2-40B4-BE49-F238E27FC236}">
                <a16:creationId xmlns:a16="http://schemas.microsoft.com/office/drawing/2014/main" id="{FFFB1927-4C9B-5649-BB17-1BE68E1602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EE7816-20D9-EC85-6EE3-4CA49D43100D}"/>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3676227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638BD5-3855-C531-E46B-71316AE2088D}"/>
              </a:ext>
            </a:extLst>
          </p:cNvPr>
          <p:cNvSpPr>
            <a:spLocks noGrp="1"/>
          </p:cNvSpPr>
          <p:nvPr>
            <p:ph type="dt" sz="half" idx="10"/>
          </p:nvPr>
        </p:nvSpPr>
        <p:spPr/>
        <p:txBody>
          <a:bodyPr/>
          <a:lstStyle/>
          <a:p>
            <a:fld id="{56CA2B22-40C3-304A-B739-8A8CEB98563C}" type="datetimeFigureOut">
              <a:rPr lang="en-US" smtClean="0"/>
              <a:t>8/12/2024</a:t>
            </a:fld>
            <a:endParaRPr lang="en-US"/>
          </a:p>
        </p:txBody>
      </p:sp>
      <p:sp>
        <p:nvSpPr>
          <p:cNvPr id="3" name="Footer Placeholder 2">
            <a:extLst>
              <a:ext uri="{FF2B5EF4-FFF2-40B4-BE49-F238E27FC236}">
                <a16:creationId xmlns:a16="http://schemas.microsoft.com/office/drawing/2014/main" id="{62BAE106-DC05-CA8C-1E05-EA16F31433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AB108A-14D7-6383-E92C-D2DAEF347459}"/>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1997512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55AC2-8815-F50B-559F-28632B550A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96FA47-080B-4F52-786D-803AC77B73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0389CA-916F-6447-42E9-0D73A5AAEA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E46F29-ED9C-0419-EE35-2C40C78FD8A7}"/>
              </a:ext>
            </a:extLst>
          </p:cNvPr>
          <p:cNvSpPr>
            <a:spLocks noGrp="1"/>
          </p:cNvSpPr>
          <p:nvPr>
            <p:ph type="dt" sz="half" idx="10"/>
          </p:nvPr>
        </p:nvSpPr>
        <p:spPr/>
        <p:txBody>
          <a:bodyPr/>
          <a:lstStyle/>
          <a:p>
            <a:fld id="{56CA2B22-40C3-304A-B739-8A8CEB98563C}" type="datetimeFigureOut">
              <a:rPr lang="en-US" smtClean="0"/>
              <a:t>8/12/2024</a:t>
            </a:fld>
            <a:endParaRPr lang="en-US"/>
          </a:p>
        </p:txBody>
      </p:sp>
      <p:sp>
        <p:nvSpPr>
          <p:cNvPr id="6" name="Footer Placeholder 5">
            <a:extLst>
              <a:ext uri="{FF2B5EF4-FFF2-40B4-BE49-F238E27FC236}">
                <a16:creationId xmlns:a16="http://schemas.microsoft.com/office/drawing/2014/main" id="{2472C2CF-0282-E804-9436-DA3710AFF1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97722F-793E-AE44-CF55-BCCF86297E64}"/>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2997117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BCC9-5B7D-E27C-B777-0126B66050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F40AF4-34DC-4B6C-01A0-07AEF7BA06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E322C1-2FC1-593A-0462-85F8E585A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EBC277-7D0B-97CE-31DD-EA227B10A1DA}"/>
              </a:ext>
            </a:extLst>
          </p:cNvPr>
          <p:cNvSpPr>
            <a:spLocks noGrp="1"/>
          </p:cNvSpPr>
          <p:nvPr>
            <p:ph type="dt" sz="half" idx="10"/>
          </p:nvPr>
        </p:nvSpPr>
        <p:spPr/>
        <p:txBody>
          <a:bodyPr/>
          <a:lstStyle/>
          <a:p>
            <a:fld id="{56CA2B22-40C3-304A-B739-8A8CEB98563C}" type="datetimeFigureOut">
              <a:rPr lang="en-US" smtClean="0"/>
              <a:t>8/12/2024</a:t>
            </a:fld>
            <a:endParaRPr lang="en-US"/>
          </a:p>
        </p:txBody>
      </p:sp>
      <p:sp>
        <p:nvSpPr>
          <p:cNvPr id="6" name="Footer Placeholder 5">
            <a:extLst>
              <a:ext uri="{FF2B5EF4-FFF2-40B4-BE49-F238E27FC236}">
                <a16:creationId xmlns:a16="http://schemas.microsoft.com/office/drawing/2014/main" id="{A89552FF-8CAE-0DA8-9BE6-31A93FDDFC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9286F-54B0-5D18-5D28-7D20CD20C1B9}"/>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1317512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D82062-FB03-E650-D862-53DC29862E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5451E9-F43B-2482-E413-9285BF6D8D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4552B-3DB4-53EA-FB2B-266981C46E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6CA2B22-40C3-304A-B739-8A8CEB98563C}" type="datetimeFigureOut">
              <a:rPr lang="en-US" smtClean="0"/>
              <a:t>8/12/2024</a:t>
            </a:fld>
            <a:endParaRPr lang="en-US"/>
          </a:p>
        </p:txBody>
      </p:sp>
      <p:sp>
        <p:nvSpPr>
          <p:cNvPr id="5" name="Footer Placeholder 4">
            <a:extLst>
              <a:ext uri="{FF2B5EF4-FFF2-40B4-BE49-F238E27FC236}">
                <a16:creationId xmlns:a16="http://schemas.microsoft.com/office/drawing/2014/main" id="{DE707D8B-D86B-2AB4-4C84-F68A3A8565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6B92C9E-3F44-BA30-C27B-724916FD10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F616D8-42A7-804A-A4F9-7DC1CBC1AC2F}" type="slidenum">
              <a:rPr lang="en-US" smtClean="0"/>
              <a:t>‹#›</a:t>
            </a:fld>
            <a:endParaRPr lang="en-US"/>
          </a:p>
        </p:txBody>
      </p:sp>
    </p:spTree>
    <p:extLst>
      <p:ext uri="{BB962C8B-B14F-4D97-AF65-F5344CB8AC3E}">
        <p14:creationId xmlns:p14="http://schemas.microsoft.com/office/powerpoint/2010/main" val="3662330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6D1AC-9F46-9051-79B8-C941C5A13370}"/>
              </a:ext>
            </a:extLst>
          </p:cNvPr>
          <p:cNvSpPr>
            <a:spLocks noGrp="1"/>
          </p:cNvSpPr>
          <p:nvPr>
            <p:ph type="ctrTitle"/>
          </p:nvPr>
        </p:nvSpPr>
        <p:spPr/>
        <p:txBody>
          <a:bodyPr/>
          <a:lstStyle/>
          <a:p>
            <a:r>
              <a:rPr lang="en-US" dirty="0"/>
              <a:t>Project 2</a:t>
            </a:r>
          </a:p>
        </p:txBody>
      </p:sp>
      <p:sp>
        <p:nvSpPr>
          <p:cNvPr id="3" name="Subtitle 2">
            <a:extLst>
              <a:ext uri="{FF2B5EF4-FFF2-40B4-BE49-F238E27FC236}">
                <a16:creationId xmlns:a16="http://schemas.microsoft.com/office/drawing/2014/main" id="{D1B28F3F-8405-5039-4DA4-1A6F79CE84B6}"/>
              </a:ext>
            </a:extLst>
          </p:cNvPr>
          <p:cNvSpPr>
            <a:spLocks noGrp="1"/>
          </p:cNvSpPr>
          <p:nvPr>
            <p:ph type="subTitle" idx="1"/>
          </p:nvPr>
        </p:nvSpPr>
        <p:spPr/>
        <p:txBody>
          <a:bodyPr>
            <a:normAutofit lnSpcReduction="10000"/>
          </a:bodyPr>
          <a:lstStyle/>
          <a:p>
            <a:r>
              <a:rPr lang="en-US" dirty="0"/>
              <a:t>Darryl Bunn</a:t>
            </a:r>
          </a:p>
          <a:p>
            <a:r>
              <a:rPr lang="en-US" dirty="0"/>
              <a:t>Antonio Gomez</a:t>
            </a:r>
          </a:p>
          <a:p>
            <a:r>
              <a:rPr lang="en-US" dirty="0"/>
              <a:t>Robert Riggs</a:t>
            </a:r>
          </a:p>
          <a:p>
            <a:r>
              <a:rPr lang="en-US" dirty="0"/>
              <a:t>Jonathan Torres</a:t>
            </a:r>
          </a:p>
        </p:txBody>
      </p:sp>
    </p:spTree>
    <p:extLst>
      <p:ext uri="{BB962C8B-B14F-4D97-AF65-F5344CB8AC3E}">
        <p14:creationId xmlns:p14="http://schemas.microsoft.com/office/powerpoint/2010/main" val="3671933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04F856-6B3C-1B89-0718-AEFC906B20B6}"/>
              </a:ext>
            </a:extLst>
          </p:cNvPr>
          <p:cNvPicPr>
            <a:picLocks noChangeAspect="1"/>
          </p:cNvPicPr>
          <p:nvPr/>
        </p:nvPicPr>
        <p:blipFill>
          <a:blip r:embed="rId2"/>
          <a:stretch>
            <a:fillRect/>
          </a:stretch>
        </p:blipFill>
        <p:spPr>
          <a:xfrm>
            <a:off x="0" y="1281019"/>
            <a:ext cx="4494179" cy="3987417"/>
          </a:xfrm>
          <a:prstGeom prst="rect">
            <a:avLst/>
          </a:prstGeom>
        </p:spPr>
      </p:pic>
      <p:pic>
        <p:nvPicPr>
          <p:cNvPr id="7" name="Picture 6">
            <a:extLst>
              <a:ext uri="{FF2B5EF4-FFF2-40B4-BE49-F238E27FC236}">
                <a16:creationId xmlns:a16="http://schemas.microsoft.com/office/drawing/2014/main" id="{4A49E88E-6E9A-FF0E-716F-1A2E5ED46A3C}"/>
              </a:ext>
            </a:extLst>
          </p:cNvPr>
          <p:cNvPicPr>
            <a:picLocks noChangeAspect="1"/>
          </p:cNvPicPr>
          <p:nvPr/>
        </p:nvPicPr>
        <p:blipFill>
          <a:blip r:embed="rId3"/>
          <a:stretch>
            <a:fillRect/>
          </a:stretch>
        </p:blipFill>
        <p:spPr>
          <a:xfrm>
            <a:off x="4873021" y="1673157"/>
            <a:ext cx="7318979" cy="3377990"/>
          </a:xfrm>
          <a:prstGeom prst="rect">
            <a:avLst/>
          </a:prstGeom>
        </p:spPr>
      </p:pic>
      <p:sp>
        <p:nvSpPr>
          <p:cNvPr id="2" name="Title 1">
            <a:extLst>
              <a:ext uri="{FF2B5EF4-FFF2-40B4-BE49-F238E27FC236}">
                <a16:creationId xmlns:a16="http://schemas.microsoft.com/office/drawing/2014/main" id="{BAAB9B32-DFFE-3B93-2E4D-6CB249D38F72}"/>
              </a:ext>
            </a:extLst>
          </p:cNvPr>
          <p:cNvSpPr>
            <a:spLocks noGrp="1"/>
          </p:cNvSpPr>
          <p:nvPr>
            <p:ph type="title"/>
          </p:nvPr>
        </p:nvSpPr>
        <p:spPr>
          <a:xfrm>
            <a:off x="0" y="478327"/>
            <a:ext cx="5737698" cy="656279"/>
          </a:xfrm>
        </p:spPr>
        <p:txBody>
          <a:bodyPr>
            <a:normAutofit/>
          </a:bodyPr>
          <a:lstStyle/>
          <a:p>
            <a:pPr algn="ctr"/>
            <a:r>
              <a:rPr lang="en-US" sz="2000" dirty="0"/>
              <a:t>Example of filtering by a specific country and product</a:t>
            </a:r>
          </a:p>
        </p:txBody>
      </p:sp>
      <p:sp>
        <p:nvSpPr>
          <p:cNvPr id="3" name="Title 1">
            <a:extLst>
              <a:ext uri="{FF2B5EF4-FFF2-40B4-BE49-F238E27FC236}">
                <a16:creationId xmlns:a16="http://schemas.microsoft.com/office/drawing/2014/main" id="{61BFE29C-5BF0-7583-2E20-FD6C1E270BDC}"/>
              </a:ext>
            </a:extLst>
          </p:cNvPr>
          <p:cNvSpPr txBox="1">
            <a:spLocks/>
          </p:cNvSpPr>
          <p:nvPr/>
        </p:nvSpPr>
        <p:spPr>
          <a:xfrm>
            <a:off x="6454302" y="623574"/>
            <a:ext cx="5737698" cy="656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Example of filtering by a specific product</a:t>
            </a:r>
          </a:p>
        </p:txBody>
      </p:sp>
    </p:spTree>
    <p:extLst>
      <p:ext uri="{BB962C8B-B14F-4D97-AF65-F5344CB8AC3E}">
        <p14:creationId xmlns:p14="http://schemas.microsoft.com/office/powerpoint/2010/main" val="1945963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rred motion traffic">
            <a:extLst>
              <a:ext uri="{FF2B5EF4-FFF2-40B4-BE49-F238E27FC236}">
                <a16:creationId xmlns:a16="http://schemas.microsoft.com/office/drawing/2014/main" id="{6AA1DF54-5962-AC15-01A3-2C05F4A91D36}"/>
              </a:ext>
            </a:extLst>
          </p:cNvPr>
          <p:cNvPicPr>
            <a:picLocks noChangeAspect="1"/>
          </p:cNvPicPr>
          <p:nvPr/>
        </p:nvPicPr>
        <p:blipFill>
          <a:blip r:embed="rId2"/>
          <a:srcRect t="7455" b="8275"/>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7F437-AABF-AA71-23D2-95EB91BE7E6D}"/>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5200">
                <a:solidFill>
                  <a:srgbClr val="FFFFFF"/>
                </a:solidFill>
              </a:rPr>
              <a:t>Which locations see the highest traffic of sales..</a:t>
            </a: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366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up of a graph&#10;&#10;Description automatically generated">
            <a:extLst>
              <a:ext uri="{FF2B5EF4-FFF2-40B4-BE49-F238E27FC236}">
                <a16:creationId xmlns:a16="http://schemas.microsoft.com/office/drawing/2014/main" id="{06CC7E50-5F03-C66D-B834-F315826E6FFA}"/>
              </a:ext>
            </a:extLst>
          </p:cNvPr>
          <p:cNvPicPr>
            <a:picLocks noGrp="1" noChangeAspect="1"/>
          </p:cNvPicPr>
          <p:nvPr>
            <p:ph idx="1"/>
          </p:nvPr>
        </p:nvPicPr>
        <p:blipFill>
          <a:blip r:embed="rId2"/>
          <a:srcRect t="8343"/>
          <a:stretch/>
        </p:blipFill>
        <p:spPr>
          <a:xfrm>
            <a:off x="457200" y="457200"/>
            <a:ext cx="11277600" cy="5943600"/>
          </a:xfrm>
          <a:prstGeom prst="rect">
            <a:avLst/>
          </a:prstGeom>
        </p:spPr>
      </p:pic>
    </p:spTree>
    <p:extLst>
      <p:ext uri="{BB962C8B-B14F-4D97-AF65-F5344CB8AC3E}">
        <p14:creationId xmlns:p14="http://schemas.microsoft.com/office/powerpoint/2010/main" val="2716528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9DEC8C9-42FE-0D1E-F441-D96B8ED6B18B}"/>
              </a:ext>
            </a:extLst>
          </p:cNvPr>
          <p:cNvSpPr>
            <a:spLocks noGrp="1"/>
          </p:cNvSpPr>
          <p:nvPr>
            <p:ph type="title"/>
          </p:nvPr>
        </p:nvSpPr>
        <p:spPr>
          <a:xfrm>
            <a:off x="660041" y="2767106"/>
            <a:ext cx="2880828" cy="3071906"/>
          </a:xfrm>
          <a:prstGeom prst="ellipse">
            <a:avLst/>
          </a:prstGeom>
        </p:spPr>
        <p:txBody>
          <a:bodyPr vert="horz" lIns="91440" tIns="45720" rIns="91440" bIns="45720" rtlCol="0" anchor="t">
            <a:normAutofit/>
          </a:bodyPr>
          <a:lstStyle/>
          <a:p>
            <a:r>
              <a:rPr lang="en-US" sz="4000" kern="1200">
                <a:solidFill>
                  <a:srgbClr val="FFFFFF"/>
                </a:solidFill>
                <a:latin typeface="+mj-lt"/>
                <a:ea typeface="+mj-ea"/>
                <a:cs typeface="+mj-cs"/>
              </a:rPr>
              <a:t>By website</a:t>
            </a:r>
          </a:p>
        </p:txBody>
      </p:sp>
      <p:pic>
        <p:nvPicPr>
          <p:cNvPr id="5" name="Content Placeholder 4">
            <a:extLst>
              <a:ext uri="{FF2B5EF4-FFF2-40B4-BE49-F238E27FC236}">
                <a16:creationId xmlns:a16="http://schemas.microsoft.com/office/drawing/2014/main" id="{86FA2209-78C1-EC6D-B562-3C9D9AFECC7E}"/>
              </a:ext>
            </a:extLst>
          </p:cNvPr>
          <p:cNvPicPr>
            <a:picLocks noGrp="1" noChangeAspect="1"/>
          </p:cNvPicPr>
          <p:nvPr>
            <p:ph idx="1"/>
          </p:nvPr>
        </p:nvPicPr>
        <p:blipFill>
          <a:blip r:embed="rId2"/>
          <a:stretch>
            <a:fillRect/>
          </a:stretch>
        </p:blipFill>
        <p:spPr>
          <a:xfrm>
            <a:off x="4502428" y="845796"/>
            <a:ext cx="7225748" cy="5166407"/>
          </a:xfrm>
          <a:prstGeom prst="rect">
            <a:avLst/>
          </a:prstGeom>
        </p:spPr>
      </p:pic>
    </p:spTree>
    <p:extLst>
      <p:ext uri="{BB962C8B-B14F-4D97-AF65-F5344CB8AC3E}">
        <p14:creationId xmlns:p14="http://schemas.microsoft.com/office/powerpoint/2010/main" val="1032784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map of the world with blue circles&#10;&#10;Description automatically generated">
            <a:extLst>
              <a:ext uri="{FF2B5EF4-FFF2-40B4-BE49-F238E27FC236}">
                <a16:creationId xmlns:a16="http://schemas.microsoft.com/office/drawing/2014/main" id="{8DC0749B-EFAC-7EAE-B862-40021281CF57}"/>
              </a:ext>
            </a:extLst>
          </p:cNvPr>
          <p:cNvPicPr>
            <a:picLocks noGrp="1" noChangeAspect="1"/>
          </p:cNvPicPr>
          <p:nvPr>
            <p:ph idx="1"/>
          </p:nvPr>
        </p:nvPicPr>
        <p:blipFill rotWithShape="1">
          <a:blip r:embed="rId2"/>
          <a:srcRect l="1192" t="4853" b="3234"/>
          <a:stretch/>
        </p:blipFill>
        <p:spPr>
          <a:xfrm>
            <a:off x="524052" y="544212"/>
            <a:ext cx="11143129" cy="5856588"/>
          </a:xfrm>
          <a:prstGeom prst="rect">
            <a:avLst/>
          </a:prstGeom>
        </p:spPr>
      </p:pic>
      <p:sp>
        <p:nvSpPr>
          <p:cNvPr id="3" name="TextBox 2">
            <a:extLst>
              <a:ext uri="{FF2B5EF4-FFF2-40B4-BE49-F238E27FC236}">
                <a16:creationId xmlns:a16="http://schemas.microsoft.com/office/drawing/2014/main" id="{5745878D-806A-845F-C5EF-E39ED93A4363}"/>
              </a:ext>
            </a:extLst>
          </p:cNvPr>
          <p:cNvSpPr txBox="1"/>
          <p:nvPr/>
        </p:nvSpPr>
        <p:spPr>
          <a:xfrm>
            <a:off x="524052" y="87868"/>
            <a:ext cx="2907784" cy="369332"/>
          </a:xfrm>
          <a:prstGeom prst="rect">
            <a:avLst/>
          </a:prstGeom>
          <a:noFill/>
        </p:spPr>
        <p:txBody>
          <a:bodyPr wrap="none" rtlCol="0">
            <a:spAutoFit/>
          </a:bodyPr>
          <a:lstStyle/>
          <a:p>
            <a:r>
              <a:rPr lang="en-US" dirty="0">
                <a:solidFill>
                  <a:schemeClr val="bg1"/>
                </a:solidFill>
              </a:rPr>
              <a:t>Number of sales by country</a:t>
            </a:r>
          </a:p>
        </p:txBody>
      </p:sp>
    </p:spTree>
    <p:extLst>
      <p:ext uri="{BB962C8B-B14F-4D97-AF65-F5344CB8AC3E}">
        <p14:creationId xmlns:p14="http://schemas.microsoft.com/office/powerpoint/2010/main" val="2984454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map of the world with blue dots&#10;&#10;Description automatically generated">
            <a:extLst>
              <a:ext uri="{FF2B5EF4-FFF2-40B4-BE49-F238E27FC236}">
                <a16:creationId xmlns:a16="http://schemas.microsoft.com/office/drawing/2014/main" id="{7BE58893-6E7B-F33A-774E-57D828EC231E}"/>
              </a:ext>
            </a:extLst>
          </p:cNvPr>
          <p:cNvPicPr>
            <a:picLocks noGrp="1" noChangeAspect="1"/>
          </p:cNvPicPr>
          <p:nvPr>
            <p:ph idx="1"/>
          </p:nvPr>
        </p:nvPicPr>
        <p:blipFill rotWithShape="1">
          <a:blip r:embed="rId2"/>
          <a:srcRect l="3883" t="3846"/>
          <a:stretch/>
        </p:blipFill>
        <p:spPr>
          <a:xfrm>
            <a:off x="949345" y="570430"/>
            <a:ext cx="10293309" cy="5715000"/>
          </a:xfrm>
          <a:prstGeom prst="rect">
            <a:avLst/>
          </a:prstGeom>
        </p:spPr>
      </p:pic>
      <p:sp>
        <p:nvSpPr>
          <p:cNvPr id="3" name="TextBox 2">
            <a:extLst>
              <a:ext uri="{FF2B5EF4-FFF2-40B4-BE49-F238E27FC236}">
                <a16:creationId xmlns:a16="http://schemas.microsoft.com/office/drawing/2014/main" id="{2966F440-6953-5A91-5E8F-45DC471F2312}"/>
              </a:ext>
            </a:extLst>
          </p:cNvPr>
          <p:cNvSpPr txBox="1"/>
          <p:nvPr/>
        </p:nvSpPr>
        <p:spPr>
          <a:xfrm>
            <a:off x="949345" y="100763"/>
            <a:ext cx="2500364" cy="369332"/>
          </a:xfrm>
          <a:prstGeom prst="rect">
            <a:avLst/>
          </a:prstGeom>
          <a:noFill/>
        </p:spPr>
        <p:txBody>
          <a:bodyPr wrap="none" rtlCol="0">
            <a:spAutoFit/>
          </a:bodyPr>
          <a:lstStyle/>
          <a:p>
            <a:r>
              <a:rPr lang="en-US" dirty="0">
                <a:solidFill>
                  <a:schemeClr val="bg1"/>
                </a:solidFill>
              </a:rPr>
              <a:t>Number of sales by city</a:t>
            </a:r>
          </a:p>
        </p:txBody>
      </p:sp>
    </p:spTree>
    <p:extLst>
      <p:ext uri="{BB962C8B-B14F-4D97-AF65-F5344CB8AC3E}">
        <p14:creationId xmlns:p14="http://schemas.microsoft.com/office/powerpoint/2010/main" val="2813967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aph and a pie chart&#10;&#10;Description automatically generated">
            <a:extLst>
              <a:ext uri="{FF2B5EF4-FFF2-40B4-BE49-F238E27FC236}">
                <a16:creationId xmlns:a16="http://schemas.microsoft.com/office/drawing/2014/main" id="{1B13B790-E3B8-2330-FA74-3AA00DCB0D90}"/>
              </a:ext>
            </a:extLst>
          </p:cNvPr>
          <p:cNvPicPr>
            <a:picLocks noGrp="1" noChangeAspect="1"/>
          </p:cNvPicPr>
          <p:nvPr>
            <p:ph idx="1"/>
          </p:nvPr>
        </p:nvPicPr>
        <p:blipFill>
          <a:blip r:embed="rId2"/>
          <a:stretch>
            <a:fillRect/>
          </a:stretch>
        </p:blipFill>
        <p:spPr>
          <a:xfrm>
            <a:off x="1348778" y="643466"/>
            <a:ext cx="5637300" cy="5566833"/>
          </a:xfrm>
          <a:prstGeom prst="rect">
            <a:avLst/>
          </a:prstGeom>
        </p:spPr>
      </p:pic>
    </p:spTree>
    <p:extLst>
      <p:ext uri="{BB962C8B-B14F-4D97-AF65-F5344CB8AC3E}">
        <p14:creationId xmlns:p14="http://schemas.microsoft.com/office/powerpoint/2010/main" val="4019169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aph of different colored lines&#10;&#10;Description automatically generated">
            <a:extLst>
              <a:ext uri="{FF2B5EF4-FFF2-40B4-BE49-F238E27FC236}">
                <a16:creationId xmlns:a16="http://schemas.microsoft.com/office/drawing/2014/main" id="{0BDF9B69-217B-B408-2379-F0B5D11ACF85}"/>
              </a:ext>
            </a:extLst>
          </p:cNvPr>
          <p:cNvPicPr>
            <a:picLocks noGrp="1" noChangeAspect="1"/>
          </p:cNvPicPr>
          <p:nvPr>
            <p:ph idx="1"/>
          </p:nvPr>
        </p:nvPicPr>
        <p:blipFill>
          <a:blip r:embed="rId2"/>
          <a:stretch>
            <a:fillRect/>
          </a:stretch>
        </p:blipFill>
        <p:spPr>
          <a:xfrm>
            <a:off x="643467" y="1820503"/>
            <a:ext cx="10905066" cy="3216993"/>
          </a:xfrm>
          <a:prstGeom prst="rect">
            <a:avLst/>
          </a:prstGeom>
        </p:spPr>
      </p:pic>
    </p:spTree>
    <p:extLst>
      <p:ext uri="{BB962C8B-B14F-4D97-AF65-F5344CB8AC3E}">
        <p14:creationId xmlns:p14="http://schemas.microsoft.com/office/powerpoint/2010/main" val="163536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graph">
            <a:extLst>
              <a:ext uri="{FF2B5EF4-FFF2-40B4-BE49-F238E27FC236}">
                <a16:creationId xmlns:a16="http://schemas.microsoft.com/office/drawing/2014/main" id="{87F5337F-8C1A-ABD4-3830-FA07C5AB6E85}"/>
              </a:ext>
            </a:extLst>
          </p:cNvPr>
          <p:cNvPicPr>
            <a:picLocks noGrp="1" noChangeAspect="1"/>
          </p:cNvPicPr>
          <p:nvPr>
            <p:ph idx="1"/>
          </p:nvPr>
        </p:nvPicPr>
        <p:blipFill>
          <a:blip r:embed="rId2"/>
          <a:stretch>
            <a:fillRect/>
          </a:stretch>
        </p:blipFill>
        <p:spPr>
          <a:xfrm>
            <a:off x="1108095" y="554479"/>
            <a:ext cx="9462078" cy="6075458"/>
          </a:xfrm>
        </p:spPr>
      </p:pic>
    </p:spTree>
    <p:extLst>
      <p:ext uri="{BB962C8B-B14F-4D97-AF65-F5344CB8AC3E}">
        <p14:creationId xmlns:p14="http://schemas.microsoft.com/office/powerpoint/2010/main" val="566051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1498D1-BE8E-01AD-7EDD-666EB175500B}"/>
              </a:ext>
            </a:extLst>
          </p:cNvPr>
          <p:cNvSpPr>
            <a:spLocks noGrp="1"/>
          </p:cNvSpPr>
          <p:nvPr>
            <p:ph type="title"/>
          </p:nvPr>
        </p:nvSpPr>
        <p:spPr>
          <a:xfrm>
            <a:off x="572493" y="238539"/>
            <a:ext cx="11018520" cy="1434415"/>
          </a:xfrm>
        </p:spPr>
        <p:txBody>
          <a:bodyPr anchor="b">
            <a:normAutofit/>
          </a:bodyPr>
          <a:lstStyle/>
          <a:p>
            <a:r>
              <a:rPr lang="en-US" sz="5400" dirty="0"/>
              <a:t>Observations</a:t>
            </a:r>
          </a:p>
        </p:txBody>
      </p:sp>
      <p:sp>
        <p:nvSpPr>
          <p:cNvPr id="2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C9843B9-F4F4-D89F-465E-404E3C5C12A4}"/>
              </a:ext>
            </a:extLst>
          </p:cNvPr>
          <p:cNvSpPr>
            <a:spLocks noGrp="1"/>
          </p:cNvSpPr>
          <p:nvPr>
            <p:ph idx="1"/>
          </p:nvPr>
        </p:nvSpPr>
        <p:spPr>
          <a:xfrm>
            <a:off x="572493" y="2071316"/>
            <a:ext cx="6713552" cy="4119172"/>
          </a:xfrm>
        </p:spPr>
        <p:txBody>
          <a:bodyPr anchor="t">
            <a:normAutofit/>
          </a:bodyPr>
          <a:lstStyle/>
          <a:p>
            <a:r>
              <a:rPr lang="en-US" sz="2200" dirty="0"/>
              <a:t>Since most of our sales occur in the middle/East countries, targeting those countries with marketing strategies can yield the greatest return based off geographical location.</a:t>
            </a:r>
          </a:p>
          <a:p>
            <a:r>
              <a:rPr lang="en-US" sz="2200" dirty="0"/>
              <a:t>While the most selling category of product is Software overall, the top selling category in most countries is Toys and Games. Perhaps with more advertising we can increase those revenue streams.</a:t>
            </a:r>
          </a:p>
          <a:p>
            <a:pPr marL="0" indent="0">
              <a:buNone/>
            </a:pPr>
            <a:endParaRPr lang="en-US" sz="2200" dirty="0"/>
          </a:p>
        </p:txBody>
      </p:sp>
      <p:pic>
        <p:nvPicPr>
          <p:cNvPr id="5" name="Picture 4" descr="Low angle view of modern skyscrapers rising straight up against a dramatic sky">
            <a:extLst>
              <a:ext uri="{FF2B5EF4-FFF2-40B4-BE49-F238E27FC236}">
                <a16:creationId xmlns:a16="http://schemas.microsoft.com/office/drawing/2014/main" id="{124A1A91-D5BB-95BA-629A-1512F12E4EFC}"/>
              </a:ext>
            </a:extLst>
          </p:cNvPr>
          <p:cNvPicPr>
            <a:picLocks noChangeAspect="1"/>
          </p:cNvPicPr>
          <p:nvPr/>
        </p:nvPicPr>
        <p:blipFill>
          <a:blip r:embed="rId2"/>
          <a:srcRect l="10793" r="24991" b="2"/>
          <a:stretch/>
        </p:blipFill>
        <p:spPr>
          <a:xfrm>
            <a:off x="7675658" y="2093976"/>
            <a:ext cx="3941064" cy="4096512"/>
          </a:xfrm>
          <a:prstGeom prst="rect">
            <a:avLst/>
          </a:prstGeom>
        </p:spPr>
      </p:pic>
    </p:spTree>
    <p:extLst>
      <p:ext uri="{BB962C8B-B14F-4D97-AF65-F5344CB8AC3E}">
        <p14:creationId xmlns:p14="http://schemas.microsoft.com/office/powerpoint/2010/main" val="2188744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noFill/>
        </p:spPr>
        <p:txBody>
          <a:bodyPr anchor="b"/>
          <a:lstStyle/>
          <a:p>
            <a:r>
              <a:rPr lang="en-US" i="0" dirty="0"/>
              <a:t>What Categories see the most Sales?</a:t>
            </a:r>
          </a:p>
        </p:txBody>
      </p:sp>
      <p:pic>
        <p:nvPicPr>
          <p:cNvPr id="17" name="Picture Placeholder 16" descr="A city with tall buildings">
            <a:extLst>
              <a:ext uri="{FF2B5EF4-FFF2-40B4-BE49-F238E27FC236}">
                <a16:creationId xmlns:a16="http://schemas.microsoft.com/office/drawing/2014/main" id="{4D6EE8D1-247A-B95F-BD1A-A2D76964CF3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3" r="13"/>
          <a:stretch/>
        </p:blipFill>
        <p:spPr/>
      </p:pic>
    </p:spTree>
    <p:extLst>
      <p:ext uri="{BB962C8B-B14F-4D97-AF65-F5344CB8AC3E}">
        <p14:creationId xmlns:p14="http://schemas.microsoft.com/office/powerpoint/2010/main" val="821088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pie chart">
            <a:extLst>
              <a:ext uri="{FF2B5EF4-FFF2-40B4-BE49-F238E27FC236}">
                <a16:creationId xmlns:a16="http://schemas.microsoft.com/office/drawing/2014/main" id="{742A9F10-79E2-01BB-B7BB-96A72BF5D5A8}"/>
              </a:ext>
            </a:extLst>
          </p:cNvPr>
          <p:cNvPicPr>
            <a:picLocks noChangeAspect="1"/>
          </p:cNvPicPr>
          <p:nvPr/>
        </p:nvPicPr>
        <p:blipFill>
          <a:blip r:embed="rId2"/>
          <a:stretch>
            <a:fillRect/>
          </a:stretch>
        </p:blipFill>
        <p:spPr>
          <a:xfrm>
            <a:off x="166687" y="0"/>
            <a:ext cx="11858625" cy="6858000"/>
          </a:xfrm>
          <a:prstGeom prst="rect">
            <a:avLst/>
          </a:prstGeom>
        </p:spPr>
      </p:pic>
    </p:spTree>
    <p:extLst>
      <p:ext uri="{BB962C8B-B14F-4D97-AF65-F5344CB8AC3E}">
        <p14:creationId xmlns:p14="http://schemas.microsoft.com/office/powerpoint/2010/main" val="4151483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different colors and a map&#10;&#10;Description automatically generated">
            <a:extLst>
              <a:ext uri="{FF2B5EF4-FFF2-40B4-BE49-F238E27FC236}">
                <a16:creationId xmlns:a16="http://schemas.microsoft.com/office/drawing/2014/main" id="{D5379E26-46B0-D65D-7DC4-3F54DDFB3D64}"/>
              </a:ext>
            </a:extLst>
          </p:cNvPr>
          <p:cNvPicPr>
            <a:picLocks noChangeAspect="1"/>
          </p:cNvPicPr>
          <p:nvPr/>
        </p:nvPicPr>
        <p:blipFill>
          <a:blip r:embed="rId2"/>
          <a:stretch>
            <a:fillRect/>
          </a:stretch>
        </p:blipFill>
        <p:spPr>
          <a:xfrm>
            <a:off x="166687" y="0"/>
            <a:ext cx="11858625" cy="6858000"/>
          </a:xfrm>
          <a:prstGeom prst="rect">
            <a:avLst/>
          </a:prstGeom>
        </p:spPr>
      </p:pic>
    </p:spTree>
    <p:extLst>
      <p:ext uri="{BB962C8B-B14F-4D97-AF65-F5344CB8AC3E}">
        <p14:creationId xmlns:p14="http://schemas.microsoft.com/office/powerpoint/2010/main" val="2132365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table&#10;&#10;Description automatically generated">
            <a:extLst>
              <a:ext uri="{FF2B5EF4-FFF2-40B4-BE49-F238E27FC236}">
                <a16:creationId xmlns:a16="http://schemas.microsoft.com/office/drawing/2014/main" id="{39F0C156-CBE2-8AB1-6A0E-89C70704F087}"/>
              </a:ext>
            </a:extLst>
          </p:cNvPr>
          <p:cNvPicPr>
            <a:picLocks noChangeAspect="1"/>
          </p:cNvPicPr>
          <p:nvPr/>
        </p:nvPicPr>
        <p:blipFill>
          <a:blip r:embed="rId2"/>
          <a:stretch>
            <a:fillRect/>
          </a:stretch>
        </p:blipFill>
        <p:spPr>
          <a:xfrm>
            <a:off x="166687" y="0"/>
            <a:ext cx="11858625" cy="6858000"/>
          </a:xfrm>
          <a:prstGeom prst="rect">
            <a:avLst/>
          </a:prstGeom>
        </p:spPr>
      </p:pic>
    </p:spTree>
    <p:extLst>
      <p:ext uri="{BB962C8B-B14F-4D97-AF65-F5344CB8AC3E}">
        <p14:creationId xmlns:p14="http://schemas.microsoft.com/office/powerpoint/2010/main" val="292178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A4448-7F49-6F2D-356C-E7926AD216CE}"/>
              </a:ext>
            </a:extLst>
          </p:cNvPr>
          <p:cNvSpPr>
            <a:spLocks noGrp="1"/>
          </p:cNvSpPr>
          <p:nvPr>
            <p:ph type="title"/>
          </p:nvPr>
        </p:nvSpPr>
        <p:spPr>
          <a:xfrm>
            <a:off x="838200" y="112206"/>
            <a:ext cx="10515600" cy="656279"/>
          </a:xfrm>
        </p:spPr>
        <p:txBody>
          <a:bodyPr>
            <a:normAutofit/>
          </a:bodyPr>
          <a:lstStyle/>
          <a:p>
            <a:pPr algn="ctr"/>
            <a:r>
              <a:rPr lang="en-US" sz="2800" dirty="0"/>
              <a:t>How does the popularity of products change throughout the year?</a:t>
            </a:r>
          </a:p>
        </p:txBody>
      </p:sp>
      <p:pic>
        <p:nvPicPr>
          <p:cNvPr id="7" name="Picture 6">
            <a:extLst>
              <a:ext uri="{FF2B5EF4-FFF2-40B4-BE49-F238E27FC236}">
                <a16:creationId xmlns:a16="http://schemas.microsoft.com/office/drawing/2014/main" id="{ED1EED13-149D-268C-3D9D-9BAF3EE256FF}"/>
              </a:ext>
            </a:extLst>
          </p:cNvPr>
          <p:cNvPicPr>
            <a:picLocks noChangeAspect="1"/>
          </p:cNvPicPr>
          <p:nvPr/>
        </p:nvPicPr>
        <p:blipFill>
          <a:blip r:embed="rId2"/>
          <a:stretch>
            <a:fillRect/>
          </a:stretch>
        </p:blipFill>
        <p:spPr>
          <a:xfrm>
            <a:off x="646061" y="627467"/>
            <a:ext cx="10899877" cy="6118327"/>
          </a:xfrm>
          <a:prstGeom prst="rect">
            <a:avLst/>
          </a:prstGeom>
        </p:spPr>
      </p:pic>
    </p:spTree>
    <p:extLst>
      <p:ext uri="{BB962C8B-B14F-4D97-AF65-F5344CB8AC3E}">
        <p14:creationId xmlns:p14="http://schemas.microsoft.com/office/powerpoint/2010/main" val="2010843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92ED1-DE57-8B90-922A-198F9C330F12}"/>
              </a:ext>
            </a:extLst>
          </p:cNvPr>
          <p:cNvPicPr>
            <a:picLocks noChangeAspect="1"/>
          </p:cNvPicPr>
          <p:nvPr/>
        </p:nvPicPr>
        <p:blipFill>
          <a:blip r:embed="rId2"/>
          <a:stretch>
            <a:fillRect/>
          </a:stretch>
        </p:blipFill>
        <p:spPr>
          <a:xfrm>
            <a:off x="0" y="509976"/>
            <a:ext cx="6096000" cy="3403640"/>
          </a:xfrm>
          <a:prstGeom prst="rect">
            <a:avLst/>
          </a:prstGeom>
        </p:spPr>
      </p:pic>
      <p:pic>
        <p:nvPicPr>
          <p:cNvPr id="7" name="Picture 6">
            <a:extLst>
              <a:ext uri="{FF2B5EF4-FFF2-40B4-BE49-F238E27FC236}">
                <a16:creationId xmlns:a16="http://schemas.microsoft.com/office/drawing/2014/main" id="{0E5FE5AC-AB24-BFA4-99FB-E6F00AFD1FEB}"/>
              </a:ext>
            </a:extLst>
          </p:cNvPr>
          <p:cNvPicPr>
            <a:picLocks noChangeAspect="1"/>
          </p:cNvPicPr>
          <p:nvPr/>
        </p:nvPicPr>
        <p:blipFill>
          <a:blip r:embed="rId3"/>
          <a:stretch>
            <a:fillRect/>
          </a:stretch>
        </p:blipFill>
        <p:spPr>
          <a:xfrm>
            <a:off x="6270770" y="509976"/>
            <a:ext cx="5804498" cy="3267312"/>
          </a:xfrm>
          <a:prstGeom prst="rect">
            <a:avLst/>
          </a:prstGeom>
        </p:spPr>
      </p:pic>
      <p:pic>
        <p:nvPicPr>
          <p:cNvPr id="9" name="Picture 8">
            <a:extLst>
              <a:ext uri="{FF2B5EF4-FFF2-40B4-BE49-F238E27FC236}">
                <a16:creationId xmlns:a16="http://schemas.microsoft.com/office/drawing/2014/main" id="{6E74378C-34FD-88DA-1EFE-A625EA112AD9}"/>
              </a:ext>
            </a:extLst>
          </p:cNvPr>
          <p:cNvPicPr>
            <a:picLocks noChangeAspect="1"/>
          </p:cNvPicPr>
          <p:nvPr/>
        </p:nvPicPr>
        <p:blipFill>
          <a:blip r:embed="rId4"/>
          <a:stretch>
            <a:fillRect/>
          </a:stretch>
        </p:blipFill>
        <p:spPr>
          <a:xfrm>
            <a:off x="3466806" y="4016282"/>
            <a:ext cx="5069657" cy="2841718"/>
          </a:xfrm>
          <a:prstGeom prst="rect">
            <a:avLst/>
          </a:prstGeom>
        </p:spPr>
      </p:pic>
      <p:sp>
        <p:nvSpPr>
          <p:cNvPr id="2" name="Title 1">
            <a:extLst>
              <a:ext uri="{FF2B5EF4-FFF2-40B4-BE49-F238E27FC236}">
                <a16:creationId xmlns:a16="http://schemas.microsoft.com/office/drawing/2014/main" id="{E9E1E923-7DA4-A822-6E05-746EBC343CA7}"/>
              </a:ext>
            </a:extLst>
          </p:cNvPr>
          <p:cNvSpPr>
            <a:spLocks noGrp="1"/>
          </p:cNvSpPr>
          <p:nvPr>
            <p:ph type="title"/>
          </p:nvPr>
        </p:nvSpPr>
        <p:spPr>
          <a:xfrm>
            <a:off x="743834" y="0"/>
            <a:ext cx="10515600" cy="656279"/>
          </a:xfrm>
        </p:spPr>
        <p:txBody>
          <a:bodyPr>
            <a:normAutofit/>
          </a:bodyPr>
          <a:lstStyle/>
          <a:p>
            <a:pPr algn="ctr"/>
            <a:r>
              <a:rPr lang="en-US" sz="2800" dirty="0"/>
              <a:t>Examples of filtering by certain products</a:t>
            </a:r>
          </a:p>
        </p:txBody>
      </p:sp>
    </p:spTree>
    <p:extLst>
      <p:ext uri="{BB962C8B-B14F-4D97-AF65-F5344CB8AC3E}">
        <p14:creationId xmlns:p14="http://schemas.microsoft.com/office/powerpoint/2010/main" val="4241890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CB0813-95AE-BA6A-2FBC-92EF23F663CA}"/>
              </a:ext>
            </a:extLst>
          </p:cNvPr>
          <p:cNvSpPr txBox="1">
            <a:spLocks/>
          </p:cNvSpPr>
          <p:nvPr/>
        </p:nvSpPr>
        <p:spPr>
          <a:xfrm>
            <a:off x="838200" y="112206"/>
            <a:ext cx="10515600" cy="65627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t>How does the popularity of products change throughout the year, per country?</a:t>
            </a:r>
          </a:p>
        </p:txBody>
      </p:sp>
      <p:pic>
        <p:nvPicPr>
          <p:cNvPr id="6" name="Picture 5">
            <a:extLst>
              <a:ext uri="{FF2B5EF4-FFF2-40B4-BE49-F238E27FC236}">
                <a16:creationId xmlns:a16="http://schemas.microsoft.com/office/drawing/2014/main" id="{EA795F39-57F4-D564-69AE-B694CF3B6558}"/>
              </a:ext>
            </a:extLst>
          </p:cNvPr>
          <p:cNvPicPr>
            <a:picLocks noChangeAspect="1"/>
          </p:cNvPicPr>
          <p:nvPr/>
        </p:nvPicPr>
        <p:blipFill>
          <a:blip r:embed="rId2"/>
          <a:stretch>
            <a:fillRect/>
          </a:stretch>
        </p:blipFill>
        <p:spPr>
          <a:xfrm>
            <a:off x="0" y="616548"/>
            <a:ext cx="12192000" cy="5624903"/>
          </a:xfrm>
          <a:prstGeom prst="rect">
            <a:avLst/>
          </a:prstGeom>
        </p:spPr>
      </p:pic>
    </p:spTree>
    <p:extLst>
      <p:ext uri="{BB962C8B-B14F-4D97-AF65-F5344CB8AC3E}">
        <p14:creationId xmlns:p14="http://schemas.microsoft.com/office/powerpoint/2010/main" val="1342207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CECA17-B11A-153D-00DB-19F0A577F331}"/>
              </a:ext>
            </a:extLst>
          </p:cNvPr>
          <p:cNvPicPr>
            <a:picLocks noChangeAspect="1"/>
          </p:cNvPicPr>
          <p:nvPr/>
        </p:nvPicPr>
        <p:blipFill>
          <a:blip r:embed="rId2"/>
          <a:stretch>
            <a:fillRect/>
          </a:stretch>
        </p:blipFill>
        <p:spPr>
          <a:xfrm>
            <a:off x="0" y="702411"/>
            <a:ext cx="12192000" cy="5618346"/>
          </a:xfrm>
          <a:prstGeom prst="rect">
            <a:avLst/>
          </a:prstGeom>
        </p:spPr>
      </p:pic>
    </p:spTree>
    <p:extLst>
      <p:ext uri="{BB962C8B-B14F-4D97-AF65-F5344CB8AC3E}">
        <p14:creationId xmlns:p14="http://schemas.microsoft.com/office/powerpoint/2010/main" val="631900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4091</TotalTime>
  <Words>150</Words>
  <Application>Microsoft Office PowerPoint</Application>
  <PresentationFormat>Widescreen</PresentationFormat>
  <Paragraphs>19</Paragraphs>
  <Slides>19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Aptos</vt:lpstr>
      <vt:lpstr>Aptos Display</vt:lpstr>
      <vt:lpstr>Arial</vt:lpstr>
      <vt:lpstr>Office Theme</vt:lpstr>
      <vt:lpstr>Project 2</vt:lpstr>
      <vt:lpstr>What Categories see the most Sales?</vt:lpstr>
      <vt:lpstr>PowerPoint Presentation</vt:lpstr>
      <vt:lpstr>PowerPoint Presentation</vt:lpstr>
      <vt:lpstr>PowerPoint Presentation</vt:lpstr>
      <vt:lpstr>How does the popularity of products change throughout the year?</vt:lpstr>
      <vt:lpstr>Examples of filtering by certain products</vt:lpstr>
      <vt:lpstr>PowerPoint Presentation</vt:lpstr>
      <vt:lpstr>PowerPoint Presentation</vt:lpstr>
      <vt:lpstr>Example of filtering by a specific country and product</vt:lpstr>
      <vt:lpstr>Which locations see the highest traffic of sales..</vt:lpstr>
      <vt:lpstr>PowerPoint Presentation</vt:lpstr>
      <vt:lpstr>By website</vt:lpstr>
      <vt:lpstr>PowerPoint Presentation</vt:lpstr>
      <vt:lpstr>PowerPoint Presentation</vt:lpstr>
      <vt:lpstr>PowerPoint Presentation</vt:lpstr>
      <vt:lpstr>PowerPoint Presentation</vt:lpstr>
      <vt:lpstr>PowerPoint Presentation</vt:lpstr>
      <vt:lpstr>Observations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Gomez, Antonio</dc:creator>
  <cp:lastModifiedBy>Darryl Bunn</cp:lastModifiedBy>
  <cp:revision>12</cp:revision>
  <dcterms:created xsi:type="dcterms:W3CDTF">2024-08-09T18:14:29Z</dcterms:created>
  <dcterms:modified xsi:type="dcterms:W3CDTF">2024-08-12T21:10:09Z</dcterms:modified>
</cp:coreProperties>
</file>